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210 국민체조" panose="020B0600000101010101" charset="-127"/>
      <p:regular r:id="rId10"/>
    </p:embeddedFont>
    <p:embeddedFont>
      <p:font typeface="TDTD순고딕" panose="020B0600000101010101" charset="-127"/>
      <p:regular r:id="rId11"/>
    </p:embeddedFont>
    <p:embeddedFont>
      <p:font typeface="TDTD순고딕 Bold" panose="020B0600000101010101" charset="-127"/>
      <p:regular r:id="rId12"/>
    </p:embeddedFont>
    <p:embeddedFont>
      <p:font typeface="Helios Extended" panose="020B0600000101010101" charset="0"/>
      <p:regular r:id="rId13"/>
    </p:embeddedFont>
    <p:embeddedFont>
      <p:font typeface="Helios Extended Bold" panose="020B0600000101010101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660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84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3694" y="9199651"/>
            <a:ext cx="17199662" cy="0"/>
          </a:xfrm>
          <a:prstGeom prst="line">
            <a:avLst/>
          </a:prstGeom>
          <a:ln w="9525" cap="flat">
            <a:solidFill>
              <a:srgbClr val="FFFFFF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AutoShape 3"/>
          <p:cNvSpPr/>
          <p:nvPr/>
        </p:nvSpPr>
        <p:spPr>
          <a:xfrm>
            <a:off x="557760" y="1023938"/>
            <a:ext cx="17199662" cy="0"/>
          </a:xfrm>
          <a:prstGeom prst="line">
            <a:avLst/>
          </a:prstGeom>
          <a:ln w="9525" cap="flat">
            <a:solidFill>
              <a:srgbClr val="FFFFFF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4" name="Group 4"/>
          <p:cNvGrpSpPr/>
          <p:nvPr/>
        </p:nvGrpSpPr>
        <p:grpSpPr>
          <a:xfrm>
            <a:off x="7694384" y="4218995"/>
            <a:ext cx="2365888" cy="2365888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520318" y="7443578"/>
            <a:ext cx="2714021" cy="329664"/>
            <a:chOff x="0" y="0"/>
            <a:chExt cx="3618695" cy="43955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9552" cy="439552"/>
            </a:xfrm>
            <a:custGeom>
              <a:avLst/>
              <a:gdLst/>
              <a:ahLst/>
              <a:cxnLst/>
              <a:rect l="l" t="t" r="r" b="b"/>
              <a:pathLst>
                <a:path w="439552" h="439552">
                  <a:moveTo>
                    <a:pt x="0" y="0"/>
                  </a:moveTo>
                  <a:lnTo>
                    <a:pt x="439552" y="0"/>
                  </a:lnTo>
                  <a:lnTo>
                    <a:pt x="439552" y="439552"/>
                  </a:lnTo>
                  <a:lnTo>
                    <a:pt x="0" y="439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30346" y="24196"/>
              <a:ext cx="3288349" cy="33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r">
                <a:lnSpc>
                  <a:spcPts val="2197"/>
                </a:lnSpc>
                <a:spcBef>
                  <a:spcPct val="0"/>
                </a:spcBef>
              </a:pPr>
              <a:r>
                <a:rPr lang="en-US" sz="1300">
                  <a:solidFill>
                    <a:srgbClr val="FFFFFF"/>
                  </a:solidFill>
                  <a:latin typeface="Helios Extended"/>
                  <a:ea typeface="Helios Extended"/>
                  <a:cs typeface="Helios Extended"/>
                  <a:sym typeface="Helios Extended"/>
                </a:rPr>
                <a:t>firebase.google.com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8280288" y="4775588"/>
            <a:ext cx="1226557" cy="1226557"/>
          </a:xfrm>
          <a:custGeom>
            <a:avLst/>
            <a:gdLst/>
            <a:ahLst/>
            <a:cxnLst/>
            <a:rect l="l" t="t" r="r" b="b"/>
            <a:pathLst>
              <a:path w="1226557" h="1226557">
                <a:moveTo>
                  <a:pt x="0" y="0"/>
                </a:moveTo>
                <a:lnTo>
                  <a:pt x="1226558" y="0"/>
                </a:lnTo>
                <a:lnTo>
                  <a:pt x="1226558" y="1226557"/>
                </a:lnTo>
                <a:lnTo>
                  <a:pt x="0" y="12265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1" name="TextBox 11"/>
          <p:cNvSpPr txBox="1"/>
          <p:nvPr/>
        </p:nvSpPr>
        <p:spPr>
          <a:xfrm>
            <a:off x="557760" y="453963"/>
            <a:ext cx="2639020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05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Firebase 강의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143184" y="453963"/>
            <a:ext cx="1610171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205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2026.07.13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317883" y="2355097"/>
            <a:ext cx="1118890" cy="637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4"/>
              </a:lnSpc>
            </a:pPr>
            <a:r>
              <a:rPr lang="en-US" sz="3600">
                <a:solidFill>
                  <a:srgbClr val="FFFFFF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기초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03732" y="9612544"/>
            <a:ext cx="2832050" cy="23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600" spc="48">
                <a:solidFill>
                  <a:srgbClr val="FFFFFF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Firebase 기초 교육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052488" y="3255066"/>
            <a:ext cx="3649681" cy="773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5599" spc="-162">
                <a:solidFill>
                  <a:srgbClr val="FFFFFF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Firebase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04747" y="6944468"/>
            <a:ext cx="4545163" cy="308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09"/>
              </a:lnSpc>
            </a:pPr>
            <a:r>
              <a:rPr lang="en-US" sz="2199" spc="-63">
                <a:solidFill>
                  <a:srgbClr val="FFFFFF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Firestore를 엑셀에 비유해 이해하기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3694" y="9199651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AutoShape 3"/>
          <p:cNvSpPr/>
          <p:nvPr/>
        </p:nvSpPr>
        <p:spPr>
          <a:xfrm>
            <a:off x="557760" y="1023938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4" name="Group 4"/>
          <p:cNvGrpSpPr/>
          <p:nvPr/>
        </p:nvGrpSpPr>
        <p:grpSpPr>
          <a:xfrm>
            <a:off x="1932815" y="4046906"/>
            <a:ext cx="4417227" cy="3159825"/>
            <a:chOff x="0" y="0"/>
            <a:chExt cx="1163385" cy="83221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63385" cy="832217"/>
            </a:xfrm>
            <a:custGeom>
              <a:avLst/>
              <a:gdLst/>
              <a:ahLst/>
              <a:cxnLst/>
              <a:rect l="l" t="t" r="r" b="b"/>
              <a:pathLst>
                <a:path w="1163385" h="832217">
                  <a:moveTo>
                    <a:pt x="29795" y="0"/>
                  </a:moveTo>
                  <a:lnTo>
                    <a:pt x="1133590" y="0"/>
                  </a:lnTo>
                  <a:cubicBezTo>
                    <a:pt x="1141492" y="0"/>
                    <a:pt x="1149070" y="3139"/>
                    <a:pt x="1154658" y="8727"/>
                  </a:cubicBezTo>
                  <a:cubicBezTo>
                    <a:pt x="1160246" y="14315"/>
                    <a:pt x="1163385" y="21893"/>
                    <a:pt x="1163385" y="29795"/>
                  </a:cubicBezTo>
                  <a:lnTo>
                    <a:pt x="1163385" y="802422"/>
                  </a:lnTo>
                  <a:cubicBezTo>
                    <a:pt x="1163385" y="810324"/>
                    <a:pt x="1160246" y="817903"/>
                    <a:pt x="1154658" y="823491"/>
                  </a:cubicBezTo>
                  <a:cubicBezTo>
                    <a:pt x="1149070" y="829078"/>
                    <a:pt x="1141492" y="832217"/>
                    <a:pt x="1133590" y="832217"/>
                  </a:cubicBezTo>
                  <a:lnTo>
                    <a:pt x="29795" y="832217"/>
                  </a:lnTo>
                  <a:cubicBezTo>
                    <a:pt x="21893" y="832217"/>
                    <a:pt x="14315" y="829078"/>
                    <a:pt x="8727" y="823491"/>
                  </a:cubicBezTo>
                  <a:cubicBezTo>
                    <a:pt x="3139" y="817903"/>
                    <a:pt x="0" y="810324"/>
                    <a:pt x="0" y="802422"/>
                  </a:cubicBezTo>
                  <a:lnTo>
                    <a:pt x="0" y="29795"/>
                  </a:lnTo>
                  <a:cubicBezTo>
                    <a:pt x="0" y="21893"/>
                    <a:pt x="3139" y="14315"/>
                    <a:pt x="8727" y="8727"/>
                  </a:cubicBezTo>
                  <a:cubicBezTo>
                    <a:pt x="14315" y="3139"/>
                    <a:pt x="21893" y="0"/>
                    <a:pt x="29795" y="0"/>
                  </a:cubicBezTo>
                  <a:close/>
                </a:path>
              </a:pathLst>
            </a:custGeom>
            <a:solidFill>
              <a:srgbClr val="E7F1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1163385" cy="8226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3742833" y="5992441"/>
            <a:ext cx="797193" cy="697181"/>
          </a:xfrm>
          <a:custGeom>
            <a:avLst/>
            <a:gdLst/>
            <a:ahLst/>
            <a:cxnLst/>
            <a:rect l="l" t="t" r="r" b="b"/>
            <a:pathLst>
              <a:path w="797193" h="697181">
                <a:moveTo>
                  <a:pt x="0" y="0"/>
                </a:moveTo>
                <a:lnTo>
                  <a:pt x="797192" y="0"/>
                </a:lnTo>
                <a:lnTo>
                  <a:pt x="797192" y="697182"/>
                </a:lnTo>
                <a:lnTo>
                  <a:pt x="0" y="6971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8" name="Group 8"/>
          <p:cNvGrpSpPr/>
          <p:nvPr/>
        </p:nvGrpSpPr>
        <p:grpSpPr>
          <a:xfrm>
            <a:off x="6811143" y="4061708"/>
            <a:ext cx="4417227" cy="3159825"/>
            <a:chOff x="0" y="0"/>
            <a:chExt cx="1163385" cy="8322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63385" cy="832217"/>
            </a:xfrm>
            <a:custGeom>
              <a:avLst/>
              <a:gdLst/>
              <a:ahLst/>
              <a:cxnLst/>
              <a:rect l="l" t="t" r="r" b="b"/>
              <a:pathLst>
                <a:path w="1163385" h="832217">
                  <a:moveTo>
                    <a:pt x="29795" y="0"/>
                  </a:moveTo>
                  <a:lnTo>
                    <a:pt x="1133590" y="0"/>
                  </a:lnTo>
                  <a:cubicBezTo>
                    <a:pt x="1141492" y="0"/>
                    <a:pt x="1149070" y="3139"/>
                    <a:pt x="1154658" y="8727"/>
                  </a:cubicBezTo>
                  <a:cubicBezTo>
                    <a:pt x="1160246" y="14315"/>
                    <a:pt x="1163385" y="21893"/>
                    <a:pt x="1163385" y="29795"/>
                  </a:cubicBezTo>
                  <a:lnTo>
                    <a:pt x="1163385" y="802422"/>
                  </a:lnTo>
                  <a:cubicBezTo>
                    <a:pt x="1163385" y="810324"/>
                    <a:pt x="1160246" y="817903"/>
                    <a:pt x="1154658" y="823491"/>
                  </a:cubicBezTo>
                  <a:cubicBezTo>
                    <a:pt x="1149070" y="829078"/>
                    <a:pt x="1141492" y="832217"/>
                    <a:pt x="1133590" y="832217"/>
                  </a:cubicBezTo>
                  <a:lnTo>
                    <a:pt x="29795" y="832217"/>
                  </a:lnTo>
                  <a:cubicBezTo>
                    <a:pt x="21893" y="832217"/>
                    <a:pt x="14315" y="829078"/>
                    <a:pt x="8727" y="823491"/>
                  </a:cubicBezTo>
                  <a:cubicBezTo>
                    <a:pt x="3139" y="817903"/>
                    <a:pt x="0" y="810324"/>
                    <a:pt x="0" y="802422"/>
                  </a:cubicBezTo>
                  <a:lnTo>
                    <a:pt x="0" y="29795"/>
                  </a:lnTo>
                  <a:cubicBezTo>
                    <a:pt x="0" y="21893"/>
                    <a:pt x="3139" y="14315"/>
                    <a:pt x="8727" y="8727"/>
                  </a:cubicBezTo>
                  <a:cubicBezTo>
                    <a:pt x="14315" y="3139"/>
                    <a:pt x="21893" y="0"/>
                    <a:pt x="29795" y="0"/>
                  </a:cubicBezTo>
                  <a:close/>
                </a:path>
              </a:pathLst>
            </a:custGeom>
            <a:solidFill>
              <a:srgbClr val="E7F1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9525"/>
              <a:ext cx="1163385" cy="8226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685571" y="4076510"/>
            <a:ext cx="4417227" cy="3159825"/>
            <a:chOff x="0" y="0"/>
            <a:chExt cx="1163385" cy="83221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63385" cy="832217"/>
            </a:xfrm>
            <a:custGeom>
              <a:avLst/>
              <a:gdLst/>
              <a:ahLst/>
              <a:cxnLst/>
              <a:rect l="l" t="t" r="r" b="b"/>
              <a:pathLst>
                <a:path w="1163385" h="832217">
                  <a:moveTo>
                    <a:pt x="29795" y="0"/>
                  </a:moveTo>
                  <a:lnTo>
                    <a:pt x="1133590" y="0"/>
                  </a:lnTo>
                  <a:cubicBezTo>
                    <a:pt x="1141492" y="0"/>
                    <a:pt x="1149070" y="3139"/>
                    <a:pt x="1154658" y="8727"/>
                  </a:cubicBezTo>
                  <a:cubicBezTo>
                    <a:pt x="1160246" y="14315"/>
                    <a:pt x="1163385" y="21893"/>
                    <a:pt x="1163385" y="29795"/>
                  </a:cubicBezTo>
                  <a:lnTo>
                    <a:pt x="1163385" y="802422"/>
                  </a:lnTo>
                  <a:cubicBezTo>
                    <a:pt x="1163385" y="810324"/>
                    <a:pt x="1160246" y="817903"/>
                    <a:pt x="1154658" y="823491"/>
                  </a:cubicBezTo>
                  <a:cubicBezTo>
                    <a:pt x="1149070" y="829078"/>
                    <a:pt x="1141492" y="832217"/>
                    <a:pt x="1133590" y="832217"/>
                  </a:cubicBezTo>
                  <a:lnTo>
                    <a:pt x="29795" y="832217"/>
                  </a:lnTo>
                  <a:cubicBezTo>
                    <a:pt x="21893" y="832217"/>
                    <a:pt x="14315" y="829078"/>
                    <a:pt x="8727" y="823491"/>
                  </a:cubicBezTo>
                  <a:cubicBezTo>
                    <a:pt x="3139" y="817903"/>
                    <a:pt x="0" y="810324"/>
                    <a:pt x="0" y="802422"/>
                  </a:cubicBezTo>
                  <a:lnTo>
                    <a:pt x="0" y="29795"/>
                  </a:lnTo>
                  <a:cubicBezTo>
                    <a:pt x="0" y="21893"/>
                    <a:pt x="3139" y="14315"/>
                    <a:pt x="8727" y="8727"/>
                  </a:cubicBezTo>
                  <a:cubicBezTo>
                    <a:pt x="14315" y="3139"/>
                    <a:pt x="21893" y="0"/>
                    <a:pt x="29795" y="0"/>
                  </a:cubicBezTo>
                  <a:close/>
                </a:path>
              </a:pathLst>
            </a:custGeom>
            <a:solidFill>
              <a:srgbClr val="E7F1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163385" cy="8226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3417214" y="6007244"/>
            <a:ext cx="953940" cy="820388"/>
          </a:xfrm>
          <a:custGeom>
            <a:avLst/>
            <a:gdLst/>
            <a:ahLst/>
            <a:cxnLst/>
            <a:rect l="l" t="t" r="r" b="b"/>
            <a:pathLst>
              <a:path w="953940" h="820388">
                <a:moveTo>
                  <a:pt x="0" y="0"/>
                </a:moveTo>
                <a:lnTo>
                  <a:pt x="953940" y="0"/>
                </a:lnTo>
                <a:lnTo>
                  <a:pt x="953940" y="820388"/>
                </a:lnTo>
                <a:lnTo>
                  <a:pt x="0" y="8203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5" name="Freeform 15"/>
          <p:cNvSpPr/>
          <p:nvPr/>
        </p:nvSpPr>
        <p:spPr>
          <a:xfrm>
            <a:off x="8624479" y="5997719"/>
            <a:ext cx="790555" cy="776181"/>
          </a:xfrm>
          <a:custGeom>
            <a:avLst/>
            <a:gdLst/>
            <a:ahLst/>
            <a:cxnLst/>
            <a:rect l="l" t="t" r="r" b="b"/>
            <a:pathLst>
              <a:path w="790555" h="776181">
                <a:moveTo>
                  <a:pt x="0" y="0"/>
                </a:moveTo>
                <a:lnTo>
                  <a:pt x="790555" y="0"/>
                </a:lnTo>
                <a:lnTo>
                  <a:pt x="790555" y="776181"/>
                </a:lnTo>
                <a:lnTo>
                  <a:pt x="0" y="7761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16" name="Group 16"/>
          <p:cNvGrpSpPr/>
          <p:nvPr/>
        </p:nvGrpSpPr>
        <p:grpSpPr>
          <a:xfrm>
            <a:off x="6213868" y="5289698"/>
            <a:ext cx="733450" cy="73345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28D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6443433" y="5519263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0" y="0"/>
                </a:moveTo>
                <a:lnTo>
                  <a:pt x="274320" y="0"/>
                </a:lnTo>
                <a:lnTo>
                  <a:pt x="274320" y="274320"/>
                </a:lnTo>
                <a:lnTo>
                  <a:pt x="0" y="274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20" name="TextBox 20"/>
          <p:cNvSpPr txBox="1"/>
          <p:nvPr/>
        </p:nvSpPr>
        <p:spPr>
          <a:xfrm>
            <a:off x="553694" y="404482"/>
            <a:ext cx="2758242" cy="441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3200" spc="-92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1. 데이터베이스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877328" y="9612544"/>
            <a:ext cx="284857" cy="23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600" spc="48">
                <a:solidFill>
                  <a:srgbClr val="000000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01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279879" y="522592"/>
            <a:ext cx="2477542" cy="198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70"/>
              </a:lnSpc>
              <a:spcBef>
                <a:spcPct val="0"/>
              </a:spcBef>
            </a:pPr>
            <a:r>
              <a:rPr lang="en-US" sz="1400" spc="42">
                <a:solidFill>
                  <a:srgbClr val="6684B2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Firebase 기초 교육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652510" y="1935113"/>
            <a:ext cx="6449637" cy="61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4399" spc="-127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데이터베이스란 무엇인가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002900" y="2678719"/>
            <a:ext cx="9748858" cy="805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8"/>
              </a:lnSpc>
            </a:pPr>
            <a:r>
              <a:rPr lang="en-US" sz="1699" spc="-49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데이터베이스는 데이터를 체계적으로 저장하고 꺼내 쓰기 위한 저장소입니다</a:t>
            </a:r>
          </a:p>
          <a:p>
            <a:pPr algn="ctr">
              <a:lnSpc>
                <a:spcPts val="3348"/>
              </a:lnSpc>
            </a:pPr>
            <a:r>
              <a:rPr lang="en-US" sz="1699" spc="-49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가장 기본이 되는 형태는 엑셀 시트처럼 행과 열로 구성된 테이블(Table)에 데이터를 담는 방식입니다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203812" y="4552469"/>
            <a:ext cx="1875234" cy="405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테이블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60727" y="5082186"/>
            <a:ext cx="2361404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spc="-46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같은 종류의 데이터를 모아둔</a:t>
            </a:r>
          </a:p>
          <a:p>
            <a:pPr algn="ctr">
              <a:lnSpc>
                <a:spcPts val="2239"/>
              </a:lnSpc>
            </a:pPr>
            <a:r>
              <a:rPr lang="en-US" sz="1599" spc="-46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표 하나 (Table)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082140" y="4567271"/>
            <a:ext cx="1875234" cy="405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필드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839055" y="5096988"/>
            <a:ext cx="2361404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spc="-46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표의 세로 열(Column). 항목의 이름 (Field)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910356" y="4582073"/>
            <a:ext cx="1967657" cy="405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레코드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713482" y="5111790"/>
            <a:ext cx="2361404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spc="-46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표의 가로 행(Row).</a:t>
            </a:r>
          </a:p>
          <a:p>
            <a:pPr algn="ctr">
              <a:lnSpc>
                <a:spcPts val="2239"/>
              </a:lnSpc>
            </a:pPr>
            <a:r>
              <a:rPr lang="en-US" sz="1599" spc="-46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대상 하나의 데이터 (Record)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019899" y="7751336"/>
            <a:ext cx="9714858" cy="838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7"/>
              </a:lnSpc>
            </a:pPr>
            <a:r>
              <a:rPr lang="en-US" sz="2199" b="1" spc="-63">
                <a:solidFill>
                  <a:srgbClr val="428DFF"/>
                </a:solidFill>
                <a:latin typeface="TDTD순고딕 Bold"/>
                <a:ea typeface="TDTD순고딕 Bold"/>
                <a:cs typeface="TDTD순고딕 Bold"/>
                <a:sym typeface="TDTD순고딕 Bold"/>
              </a:rPr>
              <a:t>테이블은 필드(열)라는 틀 위에 레코드(행)를 한 줄씩 쌓아 만든 데이터의 집합입니다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11090245" y="5304500"/>
            <a:ext cx="733450" cy="733450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28D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11319811" y="5534065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0" y="0"/>
                </a:moveTo>
                <a:lnTo>
                  <a:pt x="274320" y="0"/>
                </a:lnTo>
                <a:lnTo>
                  <a:pt x="274320" y="274320"/>
                </a:lnTo>
                <a:lnTo>
                  <a:pt x="0" y="274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3694" y="9199651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AutoShape 3"/>
          <p:cNvSpPr/>
          <p:nvPr/>
        </p:nvSpPr>
        <p:spPr>
          <a:xfrm>
            <a:off x="557760" y="1023938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1693450" y="3830011"/>
          <a:ext cx="14937472" cy="3661064"/>
        </p:xfrm>
        <a:graphic>
          <a:graphicData uri="http://schemas.openxmlformats.org/drawingml/2006/table">
            <a:tbl>
              <a:tblPr/>
              <a:tblGrid>
                <a:gridCol w="2593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359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74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266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Helios Extended Bold"/>
                          <a:ea typeface="Helios Extended Bold"/>
                          <a:cs typeface="Helios Extended Bold"/>
                          <a:sym typeface="Helios Extended Bold"/>
                        </a:rPr>
                        <a:t>학번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84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Helios Extended Bold"/>
                          <a:ea typeface="Helios Extended Bold"/>
                          <a:cs typeface="Helios Extended Bold"/>
                          <a:sym typeface="Helios Extended Bold"/>
                        </a:rPr>
                        <a:t>이름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84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Helios Extended Bold"/>
                          <a:ea typeface="Helios Extended Bold"/>
                          <a:cs typeface="Helios Extended Bold"/>
                          <a:sym typeface="Helios Extended Bold"/>
                        </a:rPr>
                        <a:t>학과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84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5266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S2026001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김민준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컴퓨터공학과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5266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S2026002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이서연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디자인학과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5266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S2026003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박도윤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경영학과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5"/>
          <p:cNvSpPr txBox="1"/>
          <p:nvPr/>
        </p:nvSpPr>
        <p:spPr>
          <a:xfrm>
            <a:off x="553694" y="404482"/>
            <a:ext cx="4107770" cy="441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3200" spc="-92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2. 필드와 레코드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77328" y="9612544"/>
            <a:ext cx="284857" cy="23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600" spc="48">
                <a:solidFill>
                  <a:srgbClr val="000000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02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279879" y="522592"/>
            <a:ext cx="2477542" cy="198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70"/>
              </a:lnSpc>
              <a:spcBef>
                <a:spcPct val="0"/>
              </a:spcBef>
            </a:pPr>
            <a:r>
              <a:rPr lang="en-US" sz="1400" spc="42">
                <a:solidFill>
                  <a:srgbClr val="6684B2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Firebase 기초 교육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98918" y="1935113"/>
            <a:ext cx="7956821" cy="61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4399" spc="-127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학생 테이블로 보는 필드와 레코드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145326" y="2678719"/>
            <a:ext cx="9464004" cy="386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8"/>
              </a:lnSpc>
            </a:pPr>
            <a:r>
              <a:rPr lang="en-US" sz="1699" spc="-49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맨 윗줄(파란 헤더)이 필드이고, 그 아래 한 줄 한 줄이 레코드입니다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81565" y="8179961"/>
            <a:ext cx="9714858" cy="409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7"/>
              </a:lnSpc>
            </a:pPr>
            <a:r>
              <a:rPr lang="en-US" sz="2199" b="1" spc="-63">
                <a:solidFill>
                  <a:srgbClr val="428DFF"/>
                </a:solidFill>
                <a:latin typeface="TDTD순고딕 Bold"/>
                <a:ea typeface="TDTD순고딕 Bold"/>
                <a:cs typeface="TDTD순고딕 Bold"/>
                <a:sym typeface="TDTD순고딕 Bold"/>
              </a:rPr>
              <a:t>필드는 데이터의 형식을 정의하고, 레코드는 그 형식에 맞춰 채워진 실제 데이터 한 건입니다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3694" y="9199651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AutoShape 3"/>
          <p:cNvSpPr/>
          <p:nvPr/>
        </p:nvSpPr>
        <p:spPr>
          <a:xfrm>
            <a:off x="557760" y="1023938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4" name="Group 4"/>
          <p:cNvGrpSpPr/>
          <p:nvPr/>
        </p:nvGrpSpPr>
        <p:grpSpPr>
          <a:xfrm>
            <a:off x="6748340" y="3132830"/>
            <a:ext cx="4542834" cy="4542834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28D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422243" y="3132830"/>
            <a:ext cx="4542834" cy="454283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7F1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18642" y="3132830"/>
            <a:ext cx="4542834" cy="4542834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7F1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3009168" y="6412870"/>
            <a:ext cx="761783" cy="775890"/>
          </a:xfrm>
          <a:custGeom>
            <a:avLst/>
            <a:gdLst/>
            <a:ahLst/>
            <a:cxnLst/>
            <a:rect l="l" t="t" r="r" b="b"/>
            <a:pathLst>
              <a:path w="761783" h="775890">
                <a:moveTo>
                  <a:pt x="0" y="0"/>
                </a:moveTo>
                <a:lnTo>
                  <a:pt x="761783" y="0"/>
                </a:lnTo>
                <a:lnTo>
                  <a:pt x="761783" y="775891"/>
                </a:lnTo>
                <a:lnTo>
                  <a:pt x="0" y="7758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4" name="Freeform 14"/>
          <p:cNvSpPr/>
          <p:nvPr/>
        </p:nvSpPr>
        <p:spPr>
          <a:xfrm>
            <a:off x="14312756" y="6412870"/>
            <a:ext cx="776181" cy="776181"/>
          </a:xfrm>
          <a:custGeom>
            <a:avLst/>
            <a:gdLst/>
            <a:ahLst/>
            <a:cxnLst/>
            <a:rect l="l" t="t" r="r" b="b"/>
            <a:pathLst>
              <a:path w="776181" h="776181">
                <a:moveTo>
                  <a:pt x="0" y="0"/>
                </a:moveTo>
                <a:lnTo>
                  <a:pt x="776181" y="0"/>
                </a:lnTo>
                <a:lnTo>
                  <a:pt x="776181" y="776181"/>
                </a:lnTo>
                <a:lnTo>
                  <a:pt x="0" y="7761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5" name="Freeform 15"/>
          <p:cNvSpPr/>
          <p:nvPr/>
        </p:nvSpPr>
        <p:spPr>
          <a:xfrm>
            <a:off x="8617842" y="6452370"/>
            <a:ext cx="797193" cy="697181"/>
          </a:xfrm>
          <a:custGeom>
            <a:avLst/>
            <a:gdLst/>
            <a:ahLst/>
            <a:cxnLst/>
            <a:rect l="l" t="t" r="r" b="b"/>
            <a:pathLst>
              <a:path w="797193" h="697181">
                <a:moveTo>
                  <a:pt x="0" y="0"/>
                </a:moveTo>
                <a:lnTo>
                  <a:pt x="797192" y="0"/>
                </a:lnTo>
                <a:lnTo>
                  <a:pt x="797192" y="697181"/>
                </a:lnTo>
                <a:lnTo>
                  <a:pt x="0" y="6971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6" name="TextBox 16"/>
          <p:cNvSpPr txBox="1"/>
          <p:nvPr/>
        </p:nvSpPr>
        <p:spPr>
          <a:xfrm>
            <a:off x="553694" y="404482"/>
            <a:ext cx="4107770" cy="441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3200" spc="-92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3. Firebase 주요 기능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877328" y="9612544"/>
            <a:ext cx="284857" cy="23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600" spc="48">
                <a:solidFill>
                  <a:srgbClr val="000000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03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279879" y="522592"/>
            <a:ext cx="2477542" cy="198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70"/>
              </a:lnSpc>
              <a:spcBef>
                <a:spcPct val="0"/>
              </a:spcBef>
            </a:pPr>
            <a:r>
              <a:rPr lang="en-US" sz="1400" spc="42">
                <a:solidFill>
                  <a:srgbClr val="6684B2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Firebase 기초 교육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260583" y="1935113"/>
            <a:ext cx="7956821" cy="61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4399" spc="-127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Firebase가 제공하는 핵심 서비스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738793" y="4074992"/>
            <a:ext cx="2561927" cy="805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4"/>
              </a:lnSpc>
            </a:pPr>
            <a:r>
              <a:rPr lang="en-US" sz="2600">
                <a:solidFill>
                  <a:srgbClr val="FFFFFF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Firestore</a:t>
            </a:r>
          </a:p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FFFFFF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Database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403927" y="5047065"/>
            <a:ext cx="3231660" cy="835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spc="-46">
                <a:solidFill>
                  <a:srgbClr val="FFFFFF"/>
                </a:solidFill>
                <a:latin typeface="TDTD순고딕"/>
                <a:ea typeface="TDTD순고딕"/>
                <a:cs typeface="TDTD순고딕"/>
                <a:sym typeface="TDTD순고딕"/>
              </a:rPr>
              <a:t>NoSQL 클라우드 데이터베이스. 데이터가 바뀌면</a:t>
            </a:r>
          </a:p>
          <a:p>
            <a:pPr algn="ctr">
              <a:lnSpc>
                <a:spcPts val="2239"/>
              </a:lnSpc>
            </a:pPr>
            <a:r>
              <a:rPr lang="en-US" sz="1599" spc="-46">
                <a:solidFill>
                  <a:srgbClr val="FFFFFF"/>
                </a:solidFill>
                <a:latin typeface="TDTD순고딕"/>
                <a:ea typeface="TDTD순고딕"/>
                <a:cs typeface="TDTD순고딕"/>
                <a:sym typeface="TDTD순고딕"/>
              </a:rPr>
              <a:t>연결된 모든 기기에 실시간으로 동기화됩니다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412696" y="4074992"/>
            <a:ext cx="2561927" cy="805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4"/>
              </a:lnSpc>
            </a:pPr>
            <a:r>
              <a:rPr lang="en-US" sz="2600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Hosting 과</a:t>
            </a:r>
          </a:p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Storage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077830" y="5047065"/>
            <a:ext cx="3231660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spc="-46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웹사이트 배포와 이미지·파일</a:t>
            </a:r>
          </a:p>
          <a:p>
            <a:pPr algn="ctr">
              <a:lnSpc>
                <a:spcPts val="2239"/>
              </a:lnSpc>
            </a:pPr>
            <a:r>
              <a:rPr lang="en-US" sz="1599" spc="-46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저장을 무료로 지원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914280" y="4074992"/>
            <a:ext cx="2951559" cy="805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4"/>
              </a:lnSpc>
            </a:pPr>
            <a:r>
              <a:rPr lang="en-US" sz="2600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Authentication</a:t>
            </a:r>
          </a:p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(사용자 인증)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774229" y="5047065"/>
            <a:ext cx="3231660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spc="-46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이메일·구글·SNS 로그인을</a:t>
            </a:r>
          </a:p>
          <a:p>
            <a:pPr algn="ctr">
              <a:lnSpc>
                <a:spcPts val="2239"/>
              </a:lnSpc>
            </a:pPr>
            <a:r>
              <a:rPr lang="en-US" sz="1599" spc="-46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코드 몇 줄로 구현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381565" y="8179961"/>
            <a:ext cx="9714858" cy="409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7"/>
              </a:lnSpc>
            </a:pPr>
            <a:r>
              <a:rPr lang="en-US" sz="2199" b="1" spc="-63">
                <a:solidFill>
                  <a:srgbClr val="428DFF"/>
                </a:solidFill>
                <a:latin typeface="TDTD순고딕 Bold"/>
                <a:ea typeface="TDTD순고딕 Bold"/>
                <a:cs typeface="TDTD순고딕 Bold"/>
                <a:sym typeface="TDTD순고딕 Bold"/>
              </a:rPr>
              <a:t>Firebase는 서버를 직접 만들지 않고도 앱에 필요한 기능을 붙여 쓰는 백엔드 서비스(BaaS)입니다</a:t>
            </a:r>
          </a:p>
        </p:txBody>
      </p:sp>
      <p:grpSp>
        <p:nvGrpSpPr>
          <p:cNvPr id="27" name="Group 27"/>
          <p:cNvGrpSpPr/>
          <p:nvPr/>
        </p:nvGrpSpPr>
        <p:grpSpPr>
          <a:xfrm rot="5400000">
            <a:off x="11495936" y="5148275"/>
            <a:ext cx="769169" cy="511944"/>
            <a:chOff x="0" y="0"/>
            <a:chExt cx="812800" cy="540984"/>
          </a:xfrm>
        </p:grpSpPr>
        <p:sp>
          <p:nvSpPr>
            <p:cNvPr id="28" name="Freeform 28"/>
            <p:cNvSpPr/>
            <p:nvPr/>
          </p:nvSpPr>
          <p:spPr>
            <a:xfrm>
              <a:off x="115864" y="115638"/>
              <a:ext cx="581073" cy="425346"/>
            </a:xfrm>
            <a:custGeom>
              <a:avLst/>
              <a:gdLst/>
              <a:ahLst/>
              <a:cxnLst/>
              <a:rect l="l" t="t" r="r" b="b"/>
              <a:pathLst>
                <a:path w="581073" h="425346">
                  <a:moveTo>
                    <a:pt x="429582" y="69455"/>
                  </a:moveTo>
                  <a:lnTo>
                    <a:pt x="557890" y="240253"/>
                  </a:lnTo>
                  <a:cubicBezTo>
                    <a:pt x="584207" y="275286"/>
                    <a:pt x="588464" y="322184"/>
                    <a:pt x="568884" y="361383"/>
                  </a:cubicBezTo>
                  <a:cubicBezTo>
                    <a:pt x="549304" y="400581"/>
                    <a:pt x="509251" y="425346"/>
                    <a:pt x="465434" y="425346"/>
                  </a:cubicBezTo>
                  <a:lnTo>
                    <a:pt x="115638" y="425346"/>
                  </a:lnTo>
                  <a:cubicBezTo>
                    <a:pt x="71821" y="425346"/>
                    <a:pt x="31768" y="400581"/>
                    <a:pt x="12188" y="361383"/>
                  </a:cubicBezTo>
                  <a:cubicBezTo>
                    <a:pt x="-7392" y="322184"/>
                    <a:pt x="-3135" y="275286"/>
                    <a:pt x="23182" y="240253"/>
                  </a:cubicBezTo>
                  <a:lnTo>
                    <a:pt x="151490" y="69455"/>
                  </a:lnTo>
                  <a:cubicBezTo>
                    <a:pt x="184339" y="25727"/>
                    <a:pt x="235845" y="0"/>
                    <a:pt x="290536" y="0"/>
                  </a:cubicBezTo>
                  <a:cubicBezTo>
                    <a:pt x="345227" y="0"/>
                    <a:pt x="396733" y="25727"/>
                    <a:pt x="429582" y="69455"/>
                  </a:cubicBezTo>
                  <a:close/>
                </a:path>
              </a:pathLst>
            </a:custGeom>
            <a:gradFill rotWithShape="1">
              <a:gsLst>
                <a:gs pos="0">
                  <a:srgbClr val="428D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27000" y="260696"/>
              <a:ext cx="558800" cy="2416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 rot="5400000">
            <a:off x="5818614" y="5148275"/>
            <a:ext cx="769169" cy="511944"/>
            <a:chOff x="0" y="0"/>
            <a:chExt cx="812800" cy="540984"/>
          </a:xfrm>
        </p:grpSpPr>
        <p:sp>
          <p:nvSpPr>
            <p:cNvPr id="31" name="Freeform 31"/>
            <p:cNvSpPr/>
            <p:nvPr/>
          </p:nvSpPr>
          <p:spPr>
            <a:xfrm>
              <a:off x="115864" y="115638"/>
              <a:ext cx="581073" cy="425346"/>
            </a:xfrm>
            <a:custGeom>
              <a:avLst/>
              <a:gdLst/>
              <a:ahLst/>
              <a:cxnLst/>
              <a:rect l="l" t="t" r="r" b="b"/>
              <a:pathLst>
                <a:path w="581073" h="425346">
                  <a:moveTo>
                    <a:pt x="429582" y="69455"/>
                  </a:moveTo>
                  <a:lnTo>
                    <a:pt x="557890" y="240253"/>
                  </a:lnTo>
                  <a:cubicBezTo>
                    <a:pt x="584207" y="275286"/>
                    <a:pt x="588464" y="322184"/>
                    <a:pt x="568884" y="361383"/>
                  </a:cubicBezTo>
                  <a:cubicBezTo>
                    <a:pt x="549304" y="400581"/>
                    <a:pt x="509251" y="425346"/>
                    <a:pt x="465434" y="425346"/>
                  </a:cubicBezTo>
                  <a:lnTo>
                    <a:pt x="115638" y="425346"/>
                  </a:lnTo>
                  <a:cubicBezTo>
                    <a:pt x="71821" y="425346"/>
                    <a:pt x="31768" y="400581"/>
                    <a:pt x="12188" y="361383"/>
                  </a:cubicBezTo>
                  <a:cubicBezTo>
                    <a:pt x="-7392" y="322184"/>
                    <a:pt x="-3135" y="275286"/>
                    <a:pt x="23182" y="240253"/>
                  </a:cubicBezTo>
                  <a:lnTo>
                    <a:pt x="151490" y="69455"/>
                  </a:lnTo>
                  <a:cubicBezTo>
                    <a:pt x="184339" y="25727"/>
                    <a:pt x="235845" y="0"/>
                    <a:pt x="290536" y="0"/>
                  </a:cubicBezTo>
                  <a:cubicBezTo>
                    <a:pt x="345227" y="0"/>
                    <a:pt x="396733" y="25727"/>
                    <a:pt x="429582" y="69455"/>
                  </a:cubicBezTo>
                  <a:close/>
                </a:path>
              </a:pathLst>
            </a:custGeom>
            <a:gradFill rotWithShape="1">
              <a:gsLst>
                <a:gs pos="0">
                  <a:srgbClr val="428D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27000" y="260696"/>
              <a:ext cx="558800" cy="2416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3694" y="9199651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AutoShape 3"/>
          <p:cNvSpPr/>
          <p:nvPr/>
        </p:nvSpPr>
        <p:spPr>
          <a:xfrm>
            <a:off x="557760" y="1023938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4" name="Group 4"/>
          <p:cNvGrpSpPr/>
          <p:nvPr/>
        </p:nvGrpSpPr>
        <p:grpSpPr>
          <a:xfrm>
            <a:off x="5998460" y="2994742"/>
            <a:ext cx="5757737" cy="5757737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7F1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798420" y="4594662"/>
            <a:ext cx="4157817" cy="415781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AB8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446593" y="5891008"/>
            <a:ext cx="2861472" cy="286147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28D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13" name="AutoShape 13"/>
          <p:cNvSpPr/>
          <p:nvPr/>
        </p:nvSpPr>
        <p:spPr>
          <a:xfrm>
            <a:off x="5263957" y="7326506"/>
            <a:ext cx="2381298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14" name="Group 14"/>
          <p:cNvGrpSpPr/>
          <p:nvPr/>
        </p:nvGrpSpPr>
        <p:grpSpPr>
          <a:xfrm>
            <a:off x="7556607" y="7253767"/>
            <a:ext cx="145478" cy="14547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53694" y="404482"/>
            <a:ext cx="4107770" cy="441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3200" spc="-92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4. Firebase의 특징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877328" y="9612544"/>
            <a:ext cx="284857" cy="23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600" spc="48">
                <a:solidFill>
                  <a:srgbClr val="000000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04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279879" y="522592"/>
            <a:ext cx="2477542" cy="198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70"/>
              </a:lnSpc>
              <a:spcBef>
                <a:spcPct val="0"/>
              </a:spcBef>
            </a:pPr>
            <a:r>
              <a:rPr lang="en-US" sz="1400" spc="42">
                <a:solidFill>
                  <a:srgbClr val="6684B2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Firebase 기초 교육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001569" y="1935113"/>
            <a:ext cx="11751519" cy="61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4399" spc="-127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왜 Firebase를 사용하는가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939711" y="6909247"/>
            <a:ext cx="1875234" cy="805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4"/>
              </a:lnSpc>
            </a:pPr>
            <a:r>
              <a:rPr lang="en-US" sz="2600">
                <a:solidFill>
                  <a:srgbClr val="FFFFFF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실시간</a:t>
            </a:r>
          </a:p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FFFFFF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동기화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645255" y="5290874"/>
            <a:ext cx="2464147" cy="405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FFFFFF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서버리스 (Serverless)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905183" y="3475349"/>
            <a:ext cx="1944291" cy="805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428DFF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무료 시작</a:t>
            </a:r>
          </a:p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428DFF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(Spark)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727595" y="6664789"/>
            <a:ext cx="3887506" cy="1313909"/>
            <a:chOff x="0" y="0"/>
            <a:chExt cx="1023870" cy="34605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023870" cy="346050"/>
            </a:xfrm>
            <a:custGeom>
              <a:avLst/>
              <a:gdLst/>
              <a:ahLst/>
              <a:cxnLst/>
              <a:rect l="l" t="t" r="r" b="b"/>
              <a:pathLst>
                <a:path w="1023870" h="346050">
                  <a:moveTo>
                    <a:pt x="33855" y="0"/>
                  </a:moveTo>
                  <a:lnTo>
                    <a:pt x="990015" y="0"/>
                  </a:lnTo>
                  <a:cubicBezTo>
                    <a:pt x="1008712" y="0"/>
                    <a:pt x="1023870" y="15158"/>
                    <a:pt x="1023870" y="33855"/>
                  </a:cubicBezTo>
                  <a:lnTo>
                    <a:pt x="1023870" y="312195"/>
                  </a:lnTo>
                  <a:cubicBezTo>
                    <a:pt x="1023870" y="330893"/>
                    <a:pt x="1008712" y="346050"/>
                    <a:pt x="990015" y="346050"/>
                  </a:cubicBezTo>
                  <a:lnTo>
                    <a:pt x="33855" y="346050"/>
                  </a:lnTo>
                  <a:cubicBezTo>
                    <a:pt x="15158" y="346050"/>
                    <a:pt x="0" y="330893"/>
                    <a:pt x="0" y="312195"/>
                  </a:cubicBezTo>
                  <a:lnTo>
                    <a:pt x="0" y="33855"/>
                  </a:lnTo>
                  <a:cubicBezTo>
                    <a:pt x="0" y="15158"/>
                    <a:pt x="15158" y="0"/>
                    <a:pt x="33855" y="0"/>
                  </a:cubicBezTo>
                  <a:close/>
                </a:path>
              </a:pathLst>
            </a:custGeom>
            <a:solidFill>
              <a:srgbClr val="E7F1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9525"/>
              <a:ext cx="1023870" cy="336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2078617" y="6862321"/>
            <a:ext cx="3062543" cy="880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79"/>
              </a:lnSpc>
            </a:pPr>
            <a:r>
              <a:rPr lang="en-US" sz="1699" spc="-49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데이터가 변경되는 즉시 웹·앱 등 연결된 모든 화면에</a:t>
            </a:r>
          </a:p>
          <a:p>
            <a:pPr algn="r">
              <a:lnSpc>
                <a:spcPts val="2379"/>
              </a:lnSpc>
            </a:pPr>
            <a:r>
              <a:rPr lang="en-US" sz="1699" spc="-49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자동으로 반영됩니다</a:t>
            </a:r>
          </a:p>
        </p:txBody>
      </p:sp>
      <p:sp>
        <p:nvSpPr>
          <p:cNvPr id="28" name="AutoShape 28"/>
          <p:cNvSpPr/>
          <p:nvPr/>
        </p:nvSpPr>
        <p:spPr>
          <a:xfrm>
            <a:off x="10619539" y="6077676"/>
            <a:ext cx="2381298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29" name="Group 29"/>
          <p:cNvGrpSpPr/>
          <p:nvPr/>
        </p:nvGrpSpPr>
        <p:grpSpPr>
          <a:xfrm>
            <a:off x="10546800" y="6004937"/>
            <a:ext cx="145478" cy="145478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404121" y="5420721"/>
            <a:ext cx="3887506" cy="1313909"/>
            <a:chOff x="0" y="0"/>
            <a:chExt cx="1023870" cy="34605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023870" cy="346050"/>
            </a:xfrm>
            <a:custGeom>
              <a:avLst/>
              <a:gdLst/>
              <a:ahLst/>
              <a:cxnLst/>
              <a:rect l="l" t="t" r="r" b="b"/>
              <a:pathLst>
                <a:path w="1023870" h="346050">
                  <a:moveTo>
                    <a:pt x="33855" y="0"/>
                  </a:moveTo>
                  <a:lnTo>
                    <a:pt x="990015" y="0"/>
                  </a:lnTo>
                  <a:cubicBezTo>
                    <a:pt x="1008712" y="0"/>
                    <a:pt x="1023870" y="15158"/>
                    <a:pt x="1023870" y="33855"/>
                  </a:cubicBezTo>
                  <a:lnTo>
                    <a:pt x="1023870" y="312195"/>
                  </a:lnTo>
                  <a:cubicBezTo>
                    <a:pt x="1023870" y="330893"/>
                    <a:pt x="1008712" y="346050"/>
                    <a:pt x="990015" y="346050"/>
                  </a:cubicBezTo>
                  <a:lnTo>
                    <a:pt x="33855" y="346050"/>
                  </a:lnTo>
                  <a:cubicBezTo>
                    <a:pt x="15158" y="346050"/>
                    <a:pt x="0" y="330893"/>
                    <a:pt x="0" y="312195"/>
                  </a:cubicBezTo>
                  <a:lnTo>
                    <a:pt x="0" y="33855"/>
                  </a:lnTo>
                  <a:cubicBezTo>
                    <a:pt x="0" y="15158"/>
                    <a:pt x="15158" y="0"/>
                    <a:pt x="33855" y="0"/>
                  </a:cubicBezTo>
                  <a:close/>
                </a:path>
              </a:pathLst>
            </a:custGeom>
            <a:solidFill>
              <a:srgbClr val="E7F1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9525"/>
              <a:ext cx="1023870" cy="336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2755143" y="5618253"/>
            <a:ext cx="3062543" cy="880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9"/>
              </a:lnSpc>
            </a:pPr>
            <a:r>
              <a:rPr lang="en-US" sz="1699" spc="-49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서버를 직접 구축하거나 관리할 필요 없이 구글 인프라 위에서 </a:t>
            </a:r>
          </a:p>
          <a:p>
            <a:pPr algn="l">
              <a:lnSpc>
                <a:spcPts val="2379"/>
              </a:lnSpc>
            </a:pPr>
            <a:r>
              <a:rPr lang="en-US" sz="1699" spc="-49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앱이 자동으로 확장됩니다</a:t>
            </a:r>
          </a:p>
        </p:txBody>
      </p:sp>
      <p:sp>
        <p:nvSpPr>
          <p:cNvPr id="36" name="AutoShape 36"/>
          <p:cNvSpPr/>
          <p:nvPr/>
        </p:nvSpPr>
        <p:spPr>
          <a:xfrm>
            <a:off x="5263957" y="4145996"/>
            <a:ext cx="2381298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37" name="Group 37"/>
          <p:cNvGrpSpPr/>
          <p:nvPr/>
        </p:nvGrpSpPr>
        <p:grpSpPr>
          <a:xfrm>
            <a:off x="7556607" y="4073257"/>
            <a:ext cx="145478" cy="145478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727595" y="3484279"/>
            <a:ext cx="3887506" cy="1313909"/>
            <a:chOff x="0" y="0"/>
            <a:chExt cx="1023870" cy="34605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023870" cy="346050"/>
            </a:xfrm>
            <a:custGeom>
              <a:avLst/>
              <a:gdLst/>
              <a:ahLst/>
              <a:cxnLst/>
              <a:rect l="l" t="t" r="r" b="b"/>
              <a:pathLst>
                <a:path w="1023870" h="346050">
                  <a:moveTo>
                    <a:pt x="33855" y="0"/>
                  </a:moveTo>
                  <a:lnTo>
                    <a:pt x="990015" y="0"/>
                  </a:lnTo>
                  <a:cubicBezTo>
                    <a:pt x="1008712" y="0"/>
                    <a:pt x="1023870" y="15158"/>
                    <a:pt x="1023870" y="33855"/>
                  </a:cubicBezTo>
                  <a:lnTo>
                    <a:pt x="1023870" y="312195"/>
                  </a:lnTo>
                  <a:cubicBezTo>
                    <a:pt x="1023870" y="330893"/>
                    <a:pt x="1008712" y="346050"/>
                    <a:pt x="990015" y="346050"/>
                  </a:cubicBezTo>
                  <a:lnTo>
                    <a:pt x="33855" y="346050"/>
                  </a:lnTo>
                  <a:cubicBezTo>
                    <a:pt x="15158" y="346050"/>
                    <a:pt x="0" y="330893"/>
                    <a:pt x="0" y="312195"/>
                  </a:cubicBezTo>
                  <a:lnTo>
                    <a:pt x="0" y="33855"/>
                  </a:lnTo>
                  <a:cubicBezTo>
                    <a:pt x="0" y="15158"/>
                    <a:pt x="15158" y="0"/>
                    <a:pt x="33855" y="0"/>
                  </a:cubicBezTo>
                  <a:close/>
                </a:path>
              </a:pathLst>
            </a:custGeom>
            <a:solidFill>
              <a:srgbClr val="E7F1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9525"/>
              <a:ext cx="1023870" cy="336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2078617" y="3681811"/>
            <a:ext cx="3062543" cy="880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379"/>
              </a:lnSpc>
            </a:pPr>
            <a:r>
              <a:rPr lang="en-US" sz="1699" spc="-49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개인 프로젝트와 학습용이라면</a:t>
            </a:r>
          </a:p>
          <a:p>
            <a:pPr algn="r">
              <a:lnSpc>
                <a:spcPts val="2379"/>
              </a:lnSpc>
            </a:pPr>
            <a:r>
              <a:rPr lang="en-US" sz="1699" spc="-49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무료 한도만으로도</a:t>
            </a:r>
          </a:p>
          <a:p>
            <a:pPr algn="r">
              <a:lnSpc>
                <a:spcPts val="2379"/>
              </a:lnSpc>
            </a:pPr>
            <a:r>
              <a:rPr lang="en-US" sz="1699" spc="-49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충분히 사용할 수 있습니다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3694" y="9199651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AutoShape 3"/>
          <p:cNvSpPr/>
          <p:nvPr/>
        </p:nvSpPr>
        <p:spPr>
          <a:xfrm>
            <a:off x="557760" y="1023938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Box 23"/>
          <p:cNvSpPr txBox="1"/>
          <p:nvPr/>
        </p:nvSpPr>
        <p:spPr>
          <a:xfrm>
            <a:off x="553694" y="404482"/>
            <a:ext cx="4107770" cy="441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3200" spc="-92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5. Firestore vs Excel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877328" y="9612544"/>
            <a:ext cx="723872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600" spc="48" dirty="0">
                <a:solidFill>
                  <a:srgbClr val="000000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05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478000" y="522593"/>
            <a:ext cx="3279421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470"/>
              </a:lnSpc>
              <a:spcBef>
                <a:spcPct val="0"/>
              </a:spcBef>
            </a:pPr>
            <a:r>
              <a:rPr lang="en-US" sz="1400" spc="42" dirty="0">
                <a:solidFill>
                  <a:srgbClr val="6684B2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Firebase 기초 교육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898918" y="1935113"/>
            <a:ext cx="7956821" cy="61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4399" spc="-127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엑셀로 이해하는 Firestore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145326" y="2678719"/>
            <a:ext cx="9464004" cy="386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8"/>
              </a:lnSpc>
            </a:pPr>
            <a:r>
              <a:rPr lang="en-US" sz="1699" spc="-49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구조는 서로 닮았지만, 데이터를 다루는 방식이 다릅니다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E318ABCF-DBD3-97F5-03B8-F5C2A210B5A5}"/>
              </a:ext>
            </a:extLst>
          </p:cNvPr>
          <p:cNvGrpSpPr/>
          <p:nvPr/>
        </p:nvGrpSpPr>
        <p:grpSpPr>
          <a:xfrm>
            <a:off x="2434457" y="2536477"/>
            <a:ext cx="2289104" cy="579255"/>
            <a:chOff x="2814018" y="3585846"/>
            <a:chExt cx="2289104" cy="579255"/>
          </a:xfrm>
        </p:grpSpPr>
        <p:grpSp>
          <p:nvGrpSpPr>
            <p:cNvPr id="15" name="Group 15"/>
            <p:cNvGrpSpPr/>
            <p:nvPr/>
          </p:nvGrpSpPr>
          <p:grpSpPr>
            <a:xfrm>
              <a:off x="2814018" y="3585846"/>
              <a:ext cx="2289104" cy="579255"/>
              <a:chOff x="0" y="0"/>
              <a:chExt cx="602892" cy="15256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02892" cy="152561"/>
              </a:xfrm>
              <a:custGeom>
                <a:avLst/>
                <a:gdLst/>
                <a:ahLst/>
                <a:cxnLst/>
                <a:rect l="l" t="t" r="r" b="b"/>
                <a:pathLst>
                  <a:path w="602892" h="152561">
                    <a:moveTo>
                      <a:pt x="76281" y="0"/>
                    </a:moveTo>
                    <a:lnTo>
                      <a:pt x="526611" y="0"/>
                    </a:lnTo>
                    <a:cubicBezTo>
                      <a:pt x="568740" y="0"/>
                      <a:pt x="602892" y="34152"/>
                      <a:pt x="602892" y="76281"/>
                    </a:cubicBezTo>
                    <a:lnTo>
                      <a:pt x="602892" y="76281"/>
                    </a:lnTo>
                    <a:cubicBezTo>
                      <a:pt x="602892" y="118409"/>
                      <a:pt x="568740" y="152561"/>
                      <a:pt x="526611" y="152561"/>
                    </a:cubicBezTo>
                    <a:lnTo>
                      <a:pt x="76281" y="152561"/>
                    </a:lnTo>
                    <a:cubicBezTo>
                      <a:pt x="34152" y="152561"/>
                      <a:pt x="0" y="118409"/>
                      <a:pt x="0" y="76281"/>
                    </a:cubicBezTo>
                    <a:lnTo>
                      <a:pt x="0" y="76281"/>
                    </a:lnTo>
                    <a:cubicBezTo>
                      <a:pt x="0" y="34152"/>
                      <a:pt x="34152" y="0"/>
                      <a:pt x="76281" y="0"/>
                    </a:cubicBezTo>
                    <a:close/>
                  </a:path>
                </a:pathLst>
              </a:custGeom>
              <a:solidFill>
                <a:srgbClr val="6684B2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19050"/>
                <a:ext cx="602892" cy="1335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05"/>
                  </a:lnSpc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3203315" y="3637735"/>
              <a:ext cx="1510510" cy="4193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87"/>
                </a:lnSpc>
              </a:pPr>
              <a:r>
                <a:rPr lang="en-US" sz="2199" spc="-63">
                  <a:solidFill>
                    <a:srgbClr val="FFFFFF"/>
                  </a:solidFill>
                  <a:latin typeface="Helios Extended"/>
                  <a:ea typeface="Helios Extended"/>
                  <a:cs typeface="Helios Extended"/>
                  <a:sym typeface="Helios Extended"/>
                </a:rPr>
                <a:t>Excel</a:t>
              </a: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2434457" y="8435378"/>
            <a:ext cx="3231660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spc="-57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사람이 직접 열어서 수정</a:t>
            </a:r>
          </a:p>
          <a:p>
            <a:pPr algn="ctr">
              <a:lnSpc>
                <a:spcPts val="2799"/>
              </a:lnSpc>
            </a:pPr>
            <a:r>
              <a:rPr lang="en-US" sz="1999" spc="-57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표 형태로 한눈에 확인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C5E2D603-23E5-DF4D-0E34-6ABD7488833F}"/>
              </a:ext>
            </a:extLst>
          </p:cNvPr>
          <p:cNvGrpSpPr/>
          <p:nvPr/>
        </p:nvGrpSpPr>
        <p:grpSpPr>
          <a:xfrm>
            <a:off x="13164256" y="2457483"/>
            <a:ext cx="2289104" cy="579255"/>
            <a:chOff x="12752957" y="3590552"/>
            <a:chExt cx="2289104" cy="579255"/>
          </a:xfrm>
        </p:grpSpPr>
        <p:grpSp>
          <p:nvGrpSpPr>
            <p:cNvPr id="19" name="Group 19"/>
            <p:cNvGrpSpPr/>
            <p:nvPr/>
          </p:nvGrpSpPr>
          <p:grpSpPr>
            <a:xfrm>
              <a:off x="12752957" y="3590552"/>
              <a:ext cx="2289104" cy="579255"/>
              <a:chOff x="0" y="0"/>
              <a:chExt cx="602892" cy="152561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02892" cy="152561"/>
              </a:xfrm>
              <a:custGeom>
                <a:avLst/>
                <a:gdLst/>
                <a:ahLst/>
                <a:cxnLst/>
                <a:rect l="l" t="t" r="r" b="b"/>
                <a:pathLst>
                  <a:path w="602892" h="152561">
                    <a:moveTo>
                      <a:pt x="76281" y="0"/>
                    </a:moveTo>
                    <a:lnTo>
                      <a:pt x="526611" y="0"/>
                    </a:lnTo>
                    <a:cubicBezTo>
                      <a:pt x="568740" y="0"/>
                      <a:pt x="602892" y="34152"/>
                      <a:pt x="602892" y="76281"/>
                    </a:cubicBezTo>
                    <a:lnTo>
                      <a:pt x="602892" y="76281"/>
                    </a:lnTo>
                    <a:cubicBezTo>
                      <a:pt x="602892" y="118409"/>
                      <a:pt x="568740" y="152561"/>
                      <a:pt x="526611" y="152561"/>
                    </a:cubicBezTo>
                    <a:lnTo>
                      <a:pt x="76281" y="152561"/>
                    </a:lnTo>
                    <a:cubicBezTo>
                      <a:pt x="34152" y="152561"/>
                      <a:pt x="0" y="118409"/>
                      <a:pt x="0" y="76281"/>
                    </a:cubicBezTo>
                    <a:lnTo>
                      <a:pt x="0" y="76281"/>
                    </a:lnTo>
                    <a:cubicBezTo>
                      <a:pt x="0" y="34152"/>
                      <a:pt x="34152" y="0"/>
                      <a:pt x="76281" y="0"/>
                    </a:cubicBezTo>
                    <a:close/>
                  </a:path>
                </a:pathLst>
              </a:custGeom>
              <a:solidFill>
                <a:srgbClr val="6684B2"/>
              </a:solidFill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19050"/>
                <a:ext cx="602892" cy="1335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05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13142254" y="3642442"/>
              <a:ext cx="1510510" cy="3940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387"/>
                </a:lnSpc>
              </a:pPr>
              <a:r>
                <a:rPr lang="en-US" sz="2199" spc="-63">
                  <a:solidFill>
                    <a:srgbClr val="FFFFFF"/>
                  </a:solidFill>
                  <a:latin typeface="Helios Extended"/>
                  <a:ea typeface="Helios Extended"/>
                  <a:cs typeface="Helios Extended"/>
                  <a:sym typeface="Helios Extended"/>
                </a:rPr>
                <a:t>Firestore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2420600" y="8435378"/>
            <a:ext cx="3231660" cy="701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spc="-57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앱과 코드가 자동으로 읽고 씀</a:t>
            </a:r>
          </a:p>
          <a:p>
            <a:pPr algn="ctr">
              <a:lnSpc>
                <a:spcPts val="2799"/>
              </a:lnSpc>
            </a:pPr>
            <a:r>
              <a:rPr lang="en-US" sz="1999" spc="-57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실시간·동시 접속에 강함</a:t>
            </a: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65CFD0B8-7B0C-D210-6BFF-DE9B02074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287" y="3677690"/>
            <a:ext cx="9508421" cy="4381952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61ECE4FA-4D15-2D94-16D7-6AAFD3617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2600" y="3527909"/>
            <a:ext cx="9778449" cy="44691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3694" y="9199651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AutoShape 3"/>
          <p:cNvSpPr/>
          <p:nvPr/>
        </p:nvSpPr>
        <p:spPr>
          <a:xfrm>
            <a:off x="557760" y="1023938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1693450" y="3150000"/>
          <a:ext cx="14937473" cy="5100257"/>
        </p:xfrm>
        <a:graphic>
          <a:graphicData uri="http://schemas.openxmlformats.org/drawingml/2006/table">
            <a:tbl>
              <a:tblPr/>
              <a:tblGrid>
                <a:gridCol w="2962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24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953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7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Helios Extended Bold"/>
                          <a:ea typeface="Helios Extended Bold"/>
                          <a:cs typeface="Helios Extended Bold"/>
                          <a:sym typeface="Helios Extended Bold"/>
                        </a:rPr>
                        <a:t>구분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84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Helios Extended Bold"/>
                          <a:ea typeface="Helios Extended Bold"/>
                          <a:cs typeface="Helios Extended Bold"/>
                          <a:sym typeface="Helios Extended Bold"/>
                        </a:rPr>
                        <a:t>엑셀 (Excel)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84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Helios Extended Bold"/>
                          <a:ea typeface="Helios Extended Bold"/>
                          <a:cs typeface="Helios Extended Bold"/>
                          <a:sym typeface="Helios Extended Bold"/>
                        </a:rPr>
                        <a:t>Firestore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84B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Helios Extended Bold"/>
                          <a:ea typeface="Helios Extended Bold"/>
                          <a:cs typeface="Helios Extended Bold"/>
                          <a:sym typeface="Helios Extended Bold"/>
                        </a:rPr>
                        <a:t>설명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84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최상위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통합문서 (파일)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데이터베이스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전체 데이터를 담는 그릇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분류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시트 (Sheet)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컬렉션 (Collection)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같은 종류의 데이터 묶음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한 건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행 (레코드)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문서 (Document)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대상 하나의 데이터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항목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열 (컬럼)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필드 (Field)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000000"/>
                          </a:solidFill>
                          <a:latin typeface="Helios Extended"/>
                          <a:ea typeface="Helios Extended"/>
                          <a:cs typeface="Helios Extended"/>
                          <a:sym typeface="Helios Extended"/>
                        </a:rPr>
                        <a:t>데이터의 항목 이름과 값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8859763"/>
                  </a:ext>
                </a:extLst>
              </a:tr>
            </a:tbl>
          </a:graphicData>
        </a:graphic>
      </p:graphicFrame>
      <p:sp>
        <p:nvSpPr>
          <p:cNvPr id="5" name="TextBox 5"/>
          <p:cNvSpPr txBox="1"/>
          <p:nvPr/>
        </p:nvSpPr>
        <p:spPr>
          <a:xfrm>
            <a:off x="553694" y="404482"/>
            <a:ext cx="4107770" cy="441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3200" spc="-92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6. 용어 매핑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77328" y="9612544"/>
            <a:ext cx="284857" cy="23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600" spc="48">
                <a:solidFill>
                  <a:srgbClr val="000000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06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279879" y="522592"/>
            <a:ext cx="2477542" cy="198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70"/>
              </a:lnSpc>
              <a:spcBef>
                <a:spcPct val="0"/>
              </a:spcBef>
            </a:pPr>
            <a:r>
              <a:rPr lang="en-US" sz="1400" spc="42">
                <a:solidFill>
                  <a:srgbClr val="6684B2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Firebase 기초 교육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98918" y="1935113"/>
            <a:ext cx="7956821" cy="61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4399" spc="-127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엑셀 용어로 보는 Firestore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145326" y="2678719"/>
            <a:ext cx="9464004" cy="386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8"/>
              </a:lnSpc>
            </a:pPr>
            <a:r>
              <a:rPr lang="en-US" sz="1699" spc="-49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엑셀 용어를 그대로 옮겨 놓으면 Firestore의 구조가 쉽게 이해됩니다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81565" y="8179961"/>
            <a:ext cx="9714858" cy="409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7"/>
              </a:lnSpc>
            </a:pPr>
            <a:r>
              <a:rPr lang="en-US" sz="2199" b="1" spc="-63">
                <a:solidFill>
                  <a:srgbClr val="428DFF"/>
                </a:solidFill>
                <a:latin typeface="TDTD순고딕 Bold"/>
                <a:ea typeface="TDTD순고딕 Bold"/>
                <a:cs typeface="TDTD순고딕 Bold"/>
                <a:sym typeface="TDTD순고딕 Bold"/>
              </a:rPr>
              <a:t>엑셀 구조를 그대로 옮겨 놓으면 Firestore가 됩니다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53694" y="9199651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AutoShape 3"/>
          <p:cNvSpPr/>
          <p:nvPr/>
        </p:nvSpPr>
        <p:spPr>
          <a:xfrm>
            <a:off x="557760" y="1023938"/>
            <a:ext cx="17199662" cy="0"/>
          </a:xfrm>
          <a:prstGeom prst="line">
            <a:avLst/>
          </a:prstGeom>
          <a:ln w="9525" cap="flat">
            <a:solidFill>
              <a:srgbClr val="6684B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TextBox 4"/>
          <p:cNvSpPr txBox="1"/>
          <p:nvPr/>
        </p:nvSpPr>
        <p:spPr>
          <a:xfrm>
            <a:off x="553694" y="404482"/>
            <a:ext cx="4107770" cy="441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3200" spc="-92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7. Firestore 계층 구조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877328" y="9612544"/>
            <a:ext cx="284857" cy="23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  <a:spcBef>
                <a:spcPct val="0"/>
              </a:spcBef>
            </a:pPr>
            <a:r>
              <a:rPr lang="en-US" sz="1600" spc="48">
                <a:solidFill>
                  <a:srgbClr val="000000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07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279879" y="522592"/>
            <a:ext cx="2477542" cy="198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70"/>
              </a:lnSpc>
              <a:spcBef>
                <a:spcPct val="0"/>
              </a:spcBef>
            </a:pPr>
            <a:r>
              <a:rPr lang="en-US" sz="1400" spc="42">
                <a:solidFill>
                  <a:srgbClr val="6684B2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Firebase 기초 교육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898918" y="1935113"/>
            <a:ext cx="7956821" cy="617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19"/>
              </a:lnSpc>
            </a:pPr>
            <a:r>
              <a:rPr lang="en-US" sz="4399" spc="-127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컬렉션 → 문서 → 필드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932815" y="3851357"/>
            <a:ext cx="4417227" cy="3353560"/>
            <a:chOff x="0" y="0"/>
            <a:chExt cx="1163385" cy="88324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63385" cy="883242"/>
            </a:xfrm>
            <a:custGeom>
              <a:avLst/>
              <a:gdLst/>
              <a:ahLst/>
              <a:cxnLst/>
              <a:rect l="l" t="t" r="r" b="b"/>
              <a:pathLst>
                <a:path w="1163385" h="883242">
                  <a:moveTo>
                    <a:pt x="29795" y="0"/>
                  </a:moveTo>
                  <a:lnTo>
                    <a:pt x="1133590" y="0"/>
                  </a:lnTo>
                  <a:cubicBezTo>
                    <a:pt x="1141492" y="0"/>
                    <a:pt x="1149070" y="3139"/>
                    <a:pt x="1154658" y="8727"/>
                  </a:cubicBezTo>
                  <a:cubicBezTo>
                    <a:pt x="1160246" y="14315"/>
                    <a:pt x="1163385" y="21893"/>
                    <a:pt x="1163385" y="29795"/>
                  </a:cubicBezTo>
                  <a:lnTo>
                    <a:pt x="1163385" y="853447"/>
                  </a:lnTo>
                  <a:cubicBezTo>
                    <a:pt x="1163385" y="861349"/>
                    <a:pt x="1160246" y="868928"/>
                    <a:pt x="1154658" y="874515"/>
                  </a:cubicBezTo>
                  <a:cubicBezTo>
                    <a:pt x="1149070" y="880103"/>
                    <a:pt x="1141492" y="883242"/>
                    <a:pt x="1133590" y="883242"/>
                  </a:cubicBezTo>
                  <a:lnTo>
                    <a:pt x="29795" y="883242"/>
                  </a:lnTo>
                  <a:cubicBezTo>
                    <a:pt x="21893" y="883242"/>
                    <a:pt x="14315" y="880103"/>
                    <a:pt x="8727" y="874515"/>
                  </a:cubicBezTo>
                  <a:cubicBezTo>
                    <a:pt x="3139" y="868928"/>
                    <a:pt x="0" y="861349"/>
                    <a:pt x="0" y="853447"/>
                  </a:cubicBezTo>
                  <a:lnTo>
                    <a:pt x="0" y="29795"/>
                  </a:lnTo>
                  <a:cubicBezTo>
                    <a:pt x="0" y="21893"/>
                    <a:pt x="3139" y="14315"/>
                    <a:pt x="8727" y="8727"/>
                  </a:cubicBezTo>
                  <a:cubicBezTo>
                    <a:pt x="14315" y="3139"/>
                    <a:pt x="21893" y="0"/>
                    <a:pt x="29795" y="0"/>
                  </a:cubicBezTo>
                  <a:close/>
                </a:path>
              </a:pathLst>
            </a:custGeom>
            <a:solidFill>
              <a:srgbClr val="E7F1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9525"/>
              <a:ext cx="1163385" cy="873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3742833" y="5992441"/>
            <a:ext cx="797193" cy="697181"/>
          </a:xfrm>
          <a:custGeom>
            <a:avLst/>
            <a:gdLst/>
            <a:ahLst/>
            <a:cxnLst/>
            <a:rect l="l" t="t" r="r" b="b"/>
            <a:pathLst>
              <a:path w="797193" h="697181">
                <a:moveTo>
                  <a:pt x="0" y="0"/>
                </a:moveTo>
                <a:lnTo>
                  <a:pt x="797192" y="0"/>
                </a:lnTo>
                <a:lnTo>
                  <a:pt x="797192" y="697182"/>
                </a:lnTo>
                <a:lnTo>
                  <a:pt x="0" y="6971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grpSp>
        <p:nvGrpSpPr>
          <p:cNvPr id="12" name="Group 12"/>
          <p:cNvGrpSpPr/>
          <p:nvPr/>
        </p:nvGrpSpPr>
        <p:grpSpPr>
          <a:xfrm>
            <a:off x="6811143" y="3867066"/>
            <a:ext cx="4417227" cy="3353560"/>
            <a:chOff x="0" y="0"/>
            <a:chExt cx="1163385" cy="88324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63385" cy="883242"/>
            </a:xfrm>
            <a:custGeom>
              <a:avLst/>
              <a:gdLst/>
              <a:ahLst/>
              <a:cxnLst/>
              <a:rect l="l" t="t" r="r" b="b"/>
              <a:pathLst>
                <a:path w="1163385" h="883242">
                  <a:moveTo>
                    <a:pt x="29795" y="0"/>
                  </a:moveTo>
                  <a:lnTo>
                    <a:pt x="1133590" y="0"/>
                  </a:lnTo>
                  <a:cubicBezTo>
                    <a:pt x="1141492" y="0"/>
                    <a:pt x="1149070" y="3139"/>
                    <a:pt x="1154658" y="8727"/>
                  </a:cubicBezTo>
                  <a:cubicBezTo>
                    <a:pt x="1160246" y="14315"/>
                    <a:pt x="1163385" y="21893"/>
                    <a:pt x="1163385" y="29795"/>
                  </a:cubicBezTo>
                  <a:lnTo>
                    <a:pt x="1163385" y="853447"/>
                  </a:lnTo>
                  <a:cubicBezTo>
                    <a:pt x="1163385" y="861349"/>
                    <a:pt x="1160246" y="868928"/>
                    <a:pt x="1154658" y="874515"/>
                  </a:cubicBezTo>
                  <a:cubicBezTo>
                    <a:pt x="1149070" y="880103"/>
                    <a:pt x="1141492" y="883242"/>
                    <a:pt x="1133590" y="883242"/>
                  </a:cubicBezTo>
                  <a:lnTo>
                    <a:pt x="29795" y="883242"/>
                  </a:lnTo>
                  <a:cubicBezTo>
                    <a:pt x="21893" y="883242"/>
                    <a:pt x="14315" y="880103"/>
                    <a:pt x="8727" y="874515"/>
                  </a:cubicBezTo>
                  <a:cubicBezTo>
                    <a:pt x="3139" y="868928"/>
                    <a:pt x="0" y="861349"/>
                    <a:pt x="0" y="853447"/>
                  </a:cubicBezTo>
                  <a:lnTo>
                    <a:pt x="0" y="29795"/>
                  </a:lnTo>
                  <a:cubicBezTo>
                    <a:pt x="0" y="21893"/>
                    <a:pt x="3139" y="14315"/>
                    <a:pt x="8727" y="8727"/>
                  </a:cubicBezTo>
                  <a:cubicBezTo>
                    <a:pt x="14315" y="3139"/>
                    <a:pt x="21893" y="0"/>
                    <a:pt x="29795" y="0"/>
                  </a:cubicBezTo>
                  <a:close/>
                </a:path>
              </a:pathLst>
            </a:custGeom>
            <a:solidFill>
              <a:srgbClr val="E7F1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9525"/>
              <a:ext cx="1163385" cy="873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685571" y="3882776"/>
            <a:ext cx="4417227" cy="3353560"/>
            <a:chOff x="0" y="0"/>
            <a:chExt cx="1163385" cy="88324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63385" cy="883242"/>
            </a:xfrm>
            <a:custGeom>
              <a:avLst/>
              <a:gdLst/>
              <a:ahLst/>
              <a:cxnLst/>
              <a:rect l="l" t="t" r="r" b="b"/>
              <a:pathLst>
                <a:path w="1163385" h="883242">
                  <a:moveTo>
                    <a:pt x="29795" y="0"/>
                  </a:moveTo>
                  <a:lnTo>
                    <a:pt x="1133590" y="0"/>
                  </a:lnTo>
                  <a:cubicBezTo>
                    <a:pt x="1141492" y="0"/>
                    <a:pt x="1149070" y="3139"/>
                    <a:pt x="1154658" y="8727"/>
                  </a:cubicBezTo>
                  <a:cubicBezTo>
                    <a:pt x="1160246" y="14315"/>
                    <a:pt x="1163385" y="21893"/>
                    <a:pt x="1163385" y="29795"/>
                  </a:cubicBezTo>
                  <a:lnTo>
                    <a:pt x="1163385" y="853447"/>
                  </a:lnTo>
                  <a:cubicBezTo>
                    <a:pt x="1163385" y="861349"/>
                    <a:pt x="1160246" y="868928"/>
                    <a:pt x="1154658" y="874515"/>
                  </a:cubicBezTo>
                  <a:cubicBezTo>
                    <a:pt x="1149070" y="880103"/>
                    <a:pt x="1141492" y="883242"/>
                    <a:pt x="1133590" y="883242"/>
                  </a:cubicBezTo>
                  <a:lnTo>
                    <a:pt x="29795" y="883242"/>
                  </a:lnTo>
                  <a:cubicBezTo>
                    <a:pt x="21893" y="883242"/>
                    <a:pt x="14315" y="880103"/>
                    <a:pt x="8727" y="874515"/>
                  </a:cubicBezTo>
                  <a:cubicBezTo>
                    <a:pt x="3139" y="868928"/>
                    <a:pt x="0" y="861349"/>
                    <a:pt x="0" y="853447"/>
                  </a:cubicBezTo>
                  <a:lnTo>
                    <a:pt x="0" y="29795"/>
                  </a:lnTo>
                  <a:cubicBezTo>
                    <a:pt x="0" y="21893"/>
                    <a:pt x="3139" y="14315"/>
                    <a:pt x="8727" y="8727"/>
                  </a:cubicBezTo>
                  <a:cubicBezTo>
                    <a:pt x="14315" y="3139"/>
                    <a:pt x="21893" y="0"/>
                    <a:pt x="29795" y="0"/>
                  </a:cubicBezTo>
                  <a:close/>
                </a:path>
              </a:pathLst>
            </a:custGeom>
            <a:solidFill>
              <a:srgbClr val="E7F1FF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9525"/>
              <a:ext cx="1163385" cy="873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3417214" y="6007244"/>
            <a:ext cx="953940" cy="820388"/>
          </a:xfrm>
          <a:custGeom>
            <a:avLst/>
            <a:gdLst/>
            <a:ahLst/>
            <a:cxnLst/>
            <a:rect l="l" t="t" r="r" b="b"/>
            <a:pathLst>
              <a:path w="953940" h="820388">
                <a:moveTo>
                  <a:pt x="0" y="0"/>
                </a:moveTo>
                <a:lnTo>
                  <a:pt x="953940" y="0"/>
                </a:lnTo>
                <a:lnTo>
                  <a:pt x="953940" y="820388"/>
                </a:lnTo>
                <a:lnTo>
                  <a:pt x="0" y="8203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19" name="Freeform 19"/>
          <p:cNvSpPr/>
          <p:nvPr/>
        </p:nvSpPr>
        <p:spPr>
          <a:xfrm>
            <a:off x="8624479" y="5997719"/>
            <a:ext cx="790555" cy="776181"/>
          </a:xfrm>
          <a:custGeom>
            <a:avLst/>
            <a:gdLst/>
            <a:ahLst/>
            <a:cxnLst/>
            <a:rect l="l" t="t" r="r" b="b"/>
            <a:pathLst>
              <a:path w="790555" h="776181">
                <a:moveTo>
                  <a:pt x="0" y="0"/>
                </a:moveTo>
                <a:lnTo>
                  <a:pt x="790555" y="0"/>
                </a:lnTo>
                <a:lnTo>
                  <a:pt x="790555" y="776181"/>
                </a:lnTo>
                <a:lnTo>
                  <a:pt x="0" y="7761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20" name="TextBox 20"/>
          <p:cNvSpPr txBox="1"/>
          <p:nvPr/>
        </p:nvSpPr>
        <p:spPr>
          <a:xfrm>
            <a:off x="3008996" y="4552469"/>
            <a:ext cx="2264866" cy="805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4"/>
              </a:lnSpc>
            </a:pPr>
            <a:r>
              <a:rPr lang="en-US" sz="2600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컬렉션 (Collection)</a:t>
            </a:r>
          </a:p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= 엑셀의 시트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887324" y="4567271"/>
            <a:ext cx="2264866" cy="805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4"/>
              </a:lnSpc>
            </a:pPr>
            <a:r>
              <a:rPr lang="en-US" sz="2600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문서 (Document)</a:t>
            </a:r>
          </a:p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= 엑셀의 행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740320" y="4582073"/>
            <a:ext cx="2307729" cy="805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필드 (Field)</a:t>
            </a:r>
          </a:p>
          <a:p>
            <a:pPr algn="ctr">
              <a:lnSpc>
                <a:spcPts val="3224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210 국민체조"/>
                <a:ea typeface="210 국민체조"/>
                <a:cs typeface="210 국민체조"/>
                <a:sym typeface="210 국민체조"/>
              </a:rPr>
              <a:t>= 엑셀의 열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2996877" y="3585846"/>
            <a:ext cx="2289104" cy="579255"/>
            <a:chOff x="0" y="0"/>
            <a:chExt cx="602892" cy="1525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02892" cy="152561"/>
            </a:xfrm>
            <a:custGeom>
              <a:avLst/>
              <a:gdLst/>
              <a:ahLst/>
              <a:cxnLst/>
              <a:rect l="l" t="t" r="r" b="b"/>
              <a:pathLst>
                <a:path w="602892" h="152561">
                  <a:moveTo>
                    <a:pt x="76281" y="0"/>
                  </a:moveTo>
                  <a:lnTo>
                    <a:pt x="526611" y="0"/>
                  </a:lnTo>
                  <a:cubicBezTo>
                    <a:pt x="568740" y="0"/>
                    <a:pt x="602892" y="34152"/>
                    <a:pt x="602892" y="76281"/>
                  </a:cubicBezTo>
                  <a:lnTo>
                    <a:pt x="602892" y="76281"/>
                  </a:lnTo>
                  <a:cubicBezTo>
                    <a:pt x="602892" y="118409"/>
                    <a:pt x="568740" y="152561"/>
                    <a:pt x="526611" y="152561"/>
                  </a:cubicBezTo>
                  <a:lnTo>
                    <a:pt x="76281" y="152561"/>
                  </a:lnTo>
                  <a:cubicBezTo>
                    <a:pt x="34152" y="152561"/>
                    <a:pt x="0" y="118409"/>
                    <a:pt x="0" y="76281"/>
                  </a:cubicBezTo>
                  <a:lnTo>
                    <a:pt x="0" y="76281"/>
                  </a:lnTo>
                  <a:cubicBezTo>
                    <a:pt x="0" y="34152"/>
                    <a:pt x="34152" y="0"/>
                    <a:pt x="76281" y="0"/>
                  </a:cubicBezTo>
                  <a:close/>
                </a:path>
              </a:pathLst>
            </a:custGeom>
            <a:solidFill>
              <a:srgbClr val="6684B2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19050"/>
              <a:ext cx="602892" cy="1335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3386174" y="3637735"/>
            <a:ext cx="1510510" cy="419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7"/>
              </a:lnSpc>
            </a:pPr>
            <a:r>
              <a:rPr lang="en-US" sz="2199" spc="-63">
                <a:solidFill>
                  <a:srgbClr val="FFFFFF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STEP 01</a:t>
            </a:r>
          </a:p>
        </p:txBody>
      </p:sp>
      <p:grpSp>
        <p:nvGrpSpPr>
          <p:cNvPr id="27" name="Group 27"/>
          <p:cNvGrpSpPr/>
          <p:nvPr/>
        </p:nvGrpSpPr>
        <p:grpSpPr>
          <a:xfrm rot="5400000">
            <a:off x="6426559" y="5351885"/>
            <a:ext cx="769169" cy="511944"/>
            <a:chOff x="0" y="0"/>
            <a:chExt cx="812800" cy="540984"/>
          </a:xfrm>
        </p:grpSpPr>
        <p:sp>
          <p:nvSpPr>
            <p:cNvPr id="28" name="Freeform 28"/>
            <p:cNvSpPr/>
            <p:nvPr/>
          </p:nvSpPr>
          <p:spPr>
            <a:xfrm>
              <a:off x="115864" y="115638"/>
              <a:ext cx="581073" cy="425346"/>
            </a:xfrm>
            <a:custGeom>
              <a:avLst/>
              <a:gdLst/>
              <a:ahLst/>
              <a:cxnLst/>
              <a:rect l="l" t="t" r="r" b="b"/>
              <a:pathLst>
                <a:path w="581073" h="425346">
                  <a:moveTo>
                    <a:pt x="429582" y="69455"/>
                  </a:moveTo>
                  <a:lnTo>
                    <a:pt x="557890" y="240253"/>
                  </a:lnTo>
                  <a:cubicBezTo>
                    <a:pt x="584207" y="275286"/>
                    <a:pt x="588464" y="322184"/>
                    <a:pt x="568884" y="361383"/>
                  </a:cubicBezTo>
                  <a:cubicBezTo>
                    <a:pt x="549304" y="400581"/>
                    <a:pt x="509251" y="425346"/>
                    <a:pt x="465434" y="425346"/>
                  </a:cubicBezTo>
                  <a:lnTo>
                    <a:pt x="115638" y="425346"/>
                  </a:lnTo>
                  <a:cubicBezTo>
                    <a:pt x="71821" y="425346"/>
                    <a:pt x="31768" y="400581"/>
                    <a:pt x="12188" y="361383"/>
                  </a:cubicBezTo>
                  <a:cubicBezTo>
                    <a:pt x="-7392" y="322184"/>
                    <a:pt x="-3135" y="275286"/>
                    <a:pt x="23182" y="240253"/>
                  </a:cubicBezTo>
                  <a:lnTo>
                    <a:pt x="151490" y="69455"/>
                  </a:lnTo>
                  <a:cubicBezTo>
                    <a:pt x="184339" y="25727"/>
                    <a:pt x="235845" y="0"/>
                    <a:pt x="290536" y="0"/>
                  </a:cubicBezTo>
                  <a:cubicBezTo>
                    <a:pt x="345227" y="0"/>
                    <a:pt x="396733" y="25727"/>
                    <a:pt x="429582" y="69455"/>
                  </a:cubicBezTo>
                  <a:close/>
                </a:path>
              </a:pathLst>
            </a:custGeom>
            <a:gradFill rotWithShape="1">
              <a:gsLst>
                <a:gs pos="0">
                  <a:srgbClr val="428D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27000" y="260696"/>
              <a:ext cx="558800" cy="2416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 rot="5400000">
            <a:off x="11309308" y="5370847"/>
            <a:ext cx="769169" cy="511944"/>
            <a:chOff x="0" y="0"/>
            <a:chExt cx="812800" cy="540984"/>
          </a:xfrm>
        </p:grpSpPr>
        <p:sp>
          <p:nvSpPr>
            <p:cNvPr id="31" name="Freeform 31"/>
            <p:cNvSpPr/>
            <p:nvPr/>
          </p:nvSpPr>
          <p:spPr>
            <a:xfrm>
              <a:off x="115864" y="115638"/>
              <a:ext cx="581073" cy="425346"/>
            </a:xfrm>
            <a:custGeom>
              <a:avLst/>
              <a:gdLst/>
              <a:ahLst/>
              <a:cxnLst/>
              <a:rect l="l" t="t" r="r" b="b"/>
              <a:pathLst>
                <a:path w="581073" h="425346">
                  <a:moveTo>
                    <a:pt x="429582" y="69455"/>
                  </a:moveTo>
                  <a:lnTo>
                    <a:pt x="557890" y="240253"/>
                  </a:lnTo>
                  <a:cubicBezTo>
                    <a:pt x="584207" y="275286"/>
                    <a:pt x="588464" y="322184"/>
                    <a:pt x="568884" y="361383"/>
                  </a:cubicBezTo>
                  <a:cubicBezTo>
                    <a:pt x="549304" y="400581"/>
                    <a:pt x="509251" y="425346"/>
                    <a:pt x="465434" y="425346"/>
                  </a:cubicBezTo>
                  <a:lnTo>
                    <a:pt x="115638" y="425346"/>
                  </a:lnTo>
                  <a:cubicBezTo>
                    <a:pt x="71821" y="425346"/>
                    <a:pt x="31768" y="400581"/>
                    <a:pt x="12188" y="361383"/>
                  </a:cubicBezTo>
                  <a:cubicBezTo>
                    <a:pt x="-7392" y="322184"/>
                    <a:pt x="-3135" y="275286"/>
                    <a:pt x="23182" y="240253"/>
                  </a:cubicBezTo>
                  <a:lnTo>
                    <a:pt x="151490" y="69455"/>
                  </a:lnTo>
                  <a:cubicBezTo>
                    <a:pt x="184339" y="25727"/>
                    <a:pt x="235845" y="0"/>
                    <a:pt x="290536" y="0"/>
                  </a:cubicBezTo>
                  <a:cubicBezTo>
                    <a:pt x="345227" y="0"/>
                    <a:pt x="396733" y="25727"/>
                    <a:pt x="429582" y="69455"/>
                  </a:cubicBezTo>
                  <a:close/>
                </a:path>
              </a:pathLst>
            </a:custGeom>
            <a:gradFill rotWithShape="1">
              <a:gsLst>
                <a:gs pos="0">
                  <a:srgbClr val="428D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27000" y="260696"/>
              <a:ext cx="558800" cy="2416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4019899" y="7751336"/>
            <a:ext cx="9714858" cy="838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7"/>
              </a:lnSpc>
            </a:pPr>
            <a:r>
              <a:rPr lang="en-US" sz="2199" b="1" spc="-63">
                <a:solidFill>
                  <a:srgbClr val="428DFF"/>
                </a:solidFill>
                <a:latin typeface="TDTD순고딕 Bold"/>
                <a:ea typeface="TDTD순고딕 Bold"/>
                <a:cs typeface="TDTD순고딕 Bold"/>
                <a:sym typeface="TDTD순고딕 Bold"/>
              </a:rPr>
              <a:t>students(컬렉션) → S2026001(문서) → name, major(필드) 처럼 경로를 따라가면 원하는 데이터에 도달합니다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7875205" y="3600648"/>
            <a:ext cx="2289104" cy="579255"/>
            <a:chOff x="0" y="0"/>
            <a:chExt cx="602892" cy="152561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602892" cy="152561"/>
            </a:xfrm>
            <a:custGeom>
              <a:avLst/>
              <a:gdLst/>
              <a:ahLst/>
              <a:cxnLst/>
              <a:rect l="l" t="t" r="r" b="b"/>
              <a:pathLst>
                <a:path w="602892" h="152561">
                  <a:moveTo>
                    <a:pt x="76281" y="0"/>
                  </a:moveTo>
                  <a:lnTo>
                    <a:pt x="526611" y="0"/>
                  </a:lnTo>
                  <a:cubicBezTo>
                    <a:pt x="568740" y="0"/>
                    <a:pt x="602892" y="34152"/>
                    <a:pt x="602892" y="76281"/>
                  </a:cubicBezTo>
                  <a:lnTo>
                    <a:pt x="602892" y="76281"/>
                  </a:lnTo>
                  <a:cubicBezTo>
                    <a:pt x="602892" y="118409"/>
                    <a:pt x="568740" y="152561"/>
                    <a:pt x="526611" y="152561"/>
                  </a:cubicBezTo>
                  <a:lnTo>
                    <a:pt x="76281" y="152561"/>
                  </a:lnTo>
                  <a:cubicBezTo>
                    <a:pt x="34152" y="152561"/>
                    <a:pt x="0" y="118409"/>
                    <a:pt x="0" y="76281"/>
                  </a:cubicBezTo>
                  <a:lnTo>
                    <a:pt x="0" y="76281"/>
                  </a:lnTo>
                  <a:cubicBezTo>
                    <a:pt x="0" y="34152"/>
                    <a:pt x="34152" y="0"/>
                    <a:pt x="76281" y="0"/>
                  </a:cubicBezTo>
                  <a:close/>
                </a:path>
              </a:pathLst>
            </a:custGeom>
            <a:solidFill>
              <a:srgbClr val="6684B2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9050"/>
              <a:ext cx="602892" cy="1335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8264502" y="3652538"/>
            <a:ext cx="1510510" cy="419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7"/>
              </a:lnSpc>
            </a:pPr>
            <a:r>
              <a:rPr lang="en-US" sz="2199" spc="-63">
                <a:solidFill>
                  <a:srgbClr val="FFFFFF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STEP 02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12749632" y="3585649"/>
            <a:ext cx="2289104" cy="579255"/>
            <a:chOff x="0" y="0"/>
            <a:chExt cx="602892" cy="15256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602892" cy="152561"/>
            </a:xfrm>
            <a:custGeom>
              <a:avLst/>
              <a:gdLst/>
              <a:ahLst/>
              <a:cxnLst/>
              <a:rect l="l" t="t" r="r" b="b"/>
              <a:pathLst>
                <a:path w="602892" h="152561">
                  <a:moveTo>
                    <a:pt x="76281" y="0"/>
                  </a:moveTo>
                  <a:lnTo>
                    <a:pt x="526611" y="0"/>
                  </a:lnTo>
                  <a:cubicBezTo>
                    <a:pt x="568740" y="0"/>
                    <a:pt x="602892" y="34152"/>
                    <a:pt x="602892" y="76281"/>
                  </a:cubicBezTo>
                  <a:lnTo>
                    <a:pt x="602892" y="76281"/>
                  </a:lnTo>
                  <a:cubicBezTo>
                    <a:pt x="602892" y="118409"/>
                    <a:pt x="568740" y="152561"/>
                    <a:pt x="526611" y="152561"/>
                  </a:cubicBezTo>
                  <a:lnTo>
                    <a:pt x="76281" y="152561"/>
                  </a:lnTo>
                  <a:cubicBezTo>
                    <a:pt x="34152" y="152561"/>
                    <a:pt x="0" y="118409"/>
                    <a:pt x="0" y="76281"/>
                  </a:cubicBezTo>
                  <a:lnTo>
                    <a:pt x="0" y="76281"/>
                  </a:lnTo>
                  <a:cubicBezTo>
                    <a:pt x="0" y="34152"/>
                    <a:pt x="34152" y="0"/>
                    <a:pt x="76281" y="0"/>
                  </a:cubicBezTo>
                  <a:close/>
                </a:path>
              </a:pathLst>
            </a:custGeom>
            <a:solidFill>
              <a:srgbClr val="6684B2"/>
            </a:solidFill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19050"/>
              <a:ext cx="602892" cy="1335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05"/>
                </a:lnSpc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13138929" y="3637539"/>
            <a:ext cx="1510510" cy="419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87"/>
              </a:lnSpc>
            </a:pPr>
            <a:r>
              <a:rPr lang="en-US" sz="2199" spc="-63">
                <a:solidFill>
                  <a:srgbClr val="FFFFFF"/>
                </a:solidFill>
                <a:latin typeface="Helios Extended"/>
                <a:ea typeface="Helios Extended"/>
                <a:cs typeface="Helios Extended"/>
                <a:sym typeface="Helios Extended"/>
              </a:rPr>
              <a:t>STEP 03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145326" y="2678719"/>
            <a:ext cx="9464004" cy="386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8"/>
              </a:lnSpc>
            </a:pPr>
            <a:r>
              <a:rPr lang="en-US" sz="1699" spc="-49">
                <a:solidFill>
                  <a:srgbClr val="000000"/>
                </a:solidFill>
                <a:latin typeface="TDTD순고딕"/>
                <a:ea typeface="TDTD순고딕"/>
                <a:cs typeface="TDTD순고딕"/>
                <a:sym typeface="TDTD순고딕"/>
              </a:rPr>
              <a:t>엑셀에서 시트 → 행 → 열을 찾아가듯, 같은 순서로 데이터에 접근합니다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489</Words>
  <Application>Microsoft Office PowerPoint</Application>
  <PresentationFormat>사용자 지정</PresentationFormat>
  <Paragraphs>125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6" baseType="lpstr">
      <vt:lpstr>210 국민체조</vt:lpstr>
      <vt:lpstr>TDTD순고딕 Bold</vt:lpstr>
      <vt:lpstr>Helios Extended Bold</vt:lpstr>
      <vt:lpstr>Helios Extended</vt:lpstr>
      <vt:lpstr>Arial</vt:lpstr>
      <vt:lpstr>Calibri</vt:lpstr>
      <vt:lpstr>TDTD순고딕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블루 깔끔한 심플한 비지니스 과제 사업 제안 발표회 프레젠테이션</dc:title>
  <dc:creator>minwook han</dc:creator>
  <cp:lastModifiedBy>minwook han</cp:lastModifiedBy>
  <cp:revision>3</cp:revision>
  <dcterms:created xsi:type="dcterms:W3CDTF">2006-08-16T00:00:00Z</dcterms:created>
  <dcterms:modified xsi:type="dcterms:W3CDTF">2026-07-13T12:39:18Z</dcterms:modified>
  <dc:identifier>DAHClS8D818</dc:identifier>
</cp:coreProperties>
</file>